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Arimo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brima" panose="02000000000000000000" pitchFamily="2" charset="0"/>
      <p:regular r:id="rId25"/>
      <p:bold r:id="rId26"/>
    </p:embeddedFont>
    <p:embeddedFont>
      <p:font typeface="Forum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89164" y="2605382"/>
            <a:ext cx="4259807" cy="7681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25050" y="0"/>
            <a:ext cx="4297275" cy="76737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34238" y="1764744"/>
            <a:ext cx="1445223" cy="33787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30676" y="5818352"/>
            <a:ext cx="12052347" cy="18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STAZIONE DI CONTROLLO </a:t>
            </a:r>
            <a:r>
              <a:rPr lang="en-US" sz="5329" spc="1332">
                <a:solidFill>
                  <a:srgbClr val="C1C1BF"/>
                </a:solidFill>
                <a:latin typeface="Forum"/>
              </a:rPr>
              <a:t>VIGNA 2.5</a:t>
            </a:r>
            <a:endParaRPr lang="en-US" sz="5329" spc="1332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78425" y="8508487"/>
            <a:ext cx="6756848" cy="72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Artemisia </a:t>
            </a:r>
            <a:r>
              <a:rPr lang="en-US" sz="2054" spc="513" dirty="0" err="1">
                <a:solidFill>
                  <a:srgbClr val="C1C1BF"/>
                </a:solidFill>
                <a:latin typeface="Forum" panose="020B0604020202020204" charset="0"/>
              </a:rPr>
              <a:t>Sarteschi</a:t>
            </a: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 829677</a:t>
            </a:r>
          </a:p>
          <a:p>
            <a:pPr algn="ctr">
              <a:lnSpc>
                <a:spcPts val="2875"/>
              </a:lnSpc>
            </a:pP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Gabriele Madotto 829783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6E4A81C-F10E-F7B0-7635-5E2CFB609D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" b="59150"/>
          <a:stretch>
            <a:fillRect/>
          </a:stretch>
        </p:blipFill>
        <p:spPr>
          <a:xfrm>
            <a:off x="1387733" y="8026441"/>
            <a:ext cx="15538231" cy="134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DATABASE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121" y="2608304"/>
            <a:ext cx="15538230" cy="4471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database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composto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tabelle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Production_low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 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TIMESTAMP, TEMPERATURE, REAL_TEMPERATURE, HUMIDITY)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Production_high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TIMESTAMP, FLAME, PROXIMITY)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Storage_high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TIMESTAMP, FLAME, PROXIMITY)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Con ‘high’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intendono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ad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priorità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gli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</p:txBody>
      </p:sp>
    </p:spTree>
    <p:extLst>
      <p:ext uri="{BB962C8B-B14F-4D97-AF65-F5344CB8AC3E}">
        <p14:creationId xmlns:p14="http://schemas.microsoft.com/office/powerpoint/2010/main" val="302619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0960180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API (OPENWEATHERMAP)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15468995" cy="96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supporta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connessione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ad 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servizio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api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esterno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OpenWeatherMap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servizio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permette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ottenere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metereologiche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attuali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determinata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area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geografica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05471" y="3964458"/>
            <a:ext cx="5776881" cy="24498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13358" y="3530224"/>
            <a:ext cx="9223879" cy="645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restituiti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formato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JSON, da cui è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ottenere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coordinate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latitudine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longitudine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luogo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temperature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corrente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min, max)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umidità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vento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nuvolosità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precipitazioni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ecc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...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Per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questo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progetto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è ritenuto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sufficiente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mostrare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temperatura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nuvolosità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Arimo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F84415-94E6-E3CF-687C-94D1C3BCA22A}"/>
              </a:ext>
            </a:extLst>
          </p:cNvPr>
          <p:cNvSpPr txBox="1"/>
          <p:nvPr/>
        </p:nvSpPr>
        <p:spPr>
          <a:xfrm>
            <a:off x="11205471" y="6835035"/>
            <a:ext cx="577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https://api.openweathermap.org/data/2.5/weather?q={city name},{country code}&amp;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appid</a:t>
            </a:r>
            <a:r>
              <a:rPr lang="en-US" b="0" i="0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{API key}</a:t>
            </a:r>
            <a:endParaRPr lang="it-IT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BOT TELEGRAM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98925" y="2550357"/>
            <a:ext cx="3018574" cy="67079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3358" y="2483682"/>
            <a:ext cx="10450042" cy="697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progetto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esteso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all'uso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un bot telegram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scopo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simile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quello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webapp,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ovvero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Fornire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stoccaggio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Fornire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condizioni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dell'area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locale in cui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situata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vigna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Mandare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notifiche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qualora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verificassero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intrusioni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ea typeface="Forum"/>
              </a:rPr>
              <a:t>🍐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ea typeface="Forum"/>
            </a:endParaRP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differenza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webapp e il bot,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quest'ultimo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deve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solo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leggere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presenti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database.</a:t>
            </a: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Non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occupa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aggiungere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nuovi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nodi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nemmeno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scrivere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record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nel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database.</a:t>
            </a: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programma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bot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avviato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istanza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separata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webapp.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RISPARMIO ENERGETICO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7504924" cy="631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Mantenere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costantemente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piena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potenza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può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risultare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oneroso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termini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consumi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elettrici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soppratutto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attaccata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sorgente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con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capacità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limitata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(batterie).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ovviare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ciò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fatta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modifica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ESP8266, in modo tale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utilizzasse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solo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momenti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caricamento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oppure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qualora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rilevasse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cambiamento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modalità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modem sleep). </a:t>
            </a: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usati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timer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stabilire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risveglio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spegnimento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9177" y="2502732"/>
            <a:ext cx="5673176" cy="543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check_timer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update_sensor_values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wake_mcu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publish_sensor_values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send_mcu_to_sleep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}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</a:t>
            </a: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check_timer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update_high_priority_sensors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fire_level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!=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previous_fire_state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previous_fire_state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fire_level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;  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wake_mcu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mqttClient.</a:t>
            </a:r>
            <a:r>
              <a:rPr lang="en-US" sz="1800" dirty="0" err="1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loop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publish_high_priority_sensor_values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send_mcu_to_sleep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}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CRITERI DI COMUNICAZIONE (MQTT)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62268"/>
              </p:ext>
            </p:extLst>
          </p:nvPr>
        </p:nvGraphicFramePr>
        <p:xfrm>
          <a:off x="2560224" y="3771711"/>
          <a:ext cx="12705930" cy="5219700"/>
        </p:xfrm>
        <a:graphic>
          <a:graphicData uri="http://schemas.openxmlformats.org/drawingml/2006/table">
            <a:tbl>
              <a:tblPr/>
              <a:tblGrid>
                <a:gridCol w="2541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322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TOPIC MQTT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METHOD</a:t>
                      </a:r>
                      <a:endParaRPr lang="en-US" sz="110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OPERATION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JSON STRUCTURE (REQUEST)</a:t>
                      </a:r>
                      <a:endParaRPr lang="en-US" sz="110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JSON STRUCTURE (RESPONSE)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04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gmadotto1/general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topic per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autorizzare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nodi a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pubblicare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dati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su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gmadotto1/data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"invite"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"mac":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MAC_ADDR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Forum"/>
                        </a:rPr>
                        <a:t>}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"confirm"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"mac":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MAC_ADDR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4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gmadotto1/data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PUBLISH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pubblica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dati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che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vengono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letti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dal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nodo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main (webpage)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(SLIDE SUCCESSIVA)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NONE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444121" y="2355661"/>
            <a:ext cx="1553823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>
                <a:solidFill>
                  <a:srgbClr val="C1C1BF"/>
                </a:solidFill>
                <a:latin typeface="Forum"/>
              </a:rPr>
              <a:t>In seguito sono riportati i topic di mqtt utilizzati per il progetto, con le strutture json associate e i valori che sono passati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CRITERI DI COMUNICAZIONE (MQTT)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42774"/>
              </p:ext>
            </p:extLst>
          </p:nvPr>
        </p:nvGraphicFramePr>
        <p:xfrm>
          <a:off x="9144000" y="2422336"/>
          <a:ext cx="7838352" cy="4974032"/>
        </p:xfrm>
        <a:graphic>
          <a:graphicData uri="http://schemas.openxmlformats.org/drawingml/2006/table">
            <a:tbl>
              <a:tblPr/>
              <a:tblGrid>
                <a:gridCol w="2612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2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46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EDIFICIO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SENSORI NORMALI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ALLARMI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PRODUZIONE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"low",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 "temperature":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float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"humidity":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float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Forum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</a:t>
                      </a:r>
                      <a:r>
                        <a:rPr lang="en-US" dirty="0"/>
                        <a:t>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"high",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"fire":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"proximity":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STOCCAGGIO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NONE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"high",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"fire"</a:t>
                      </a:r>
                      <a:r>
                        <a:rPr lang="en-US" dirty="0"/>
                        <a:t>: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 "proximity":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744575" y="7482321"/>
            <a:ext cx="463720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vari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tipi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json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passati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al topic gmadotto1/data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4122" y="2355661"/>
            <a:ext cx="7076352" cy="4471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Si è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scelto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 panose="020B0604020202020204" charset="0"/>
              </a:rPr>
              <a:t>utilizzare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un topic solo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effettuare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tutte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pubblicazioni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in modo tale da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facilitare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possibile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estensione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futura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con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ulteriori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e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permettere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un'implementazione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semplice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logica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controllo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dalla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parte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pagina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web.</a:t>
            </a:r>
          </a:p>
          <a:p>
            <a:pPr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un solo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canale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ascolto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mqtt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cui poi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fatti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controlli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id 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priorità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indirizzare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nelle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apposite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tabelle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del database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4121" y="7192094"/>
            <a:ext cx="4637201" cy="1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Tutti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topic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settati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con QoS 0,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garantisce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ricevere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lo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stesso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payload al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più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volta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4600" y="8303665"/>
            <a:ext cx="769987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/>
              </a:rPr>
              <a:t>Panoramica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circuito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funzione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A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destra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demo del bot</a:t>
            </a:r>
          </a:p>
        </p:txBody>
      </p:sp>
      <p:pic>
        <p:nvPicPr>
          <p:cNvPr id="6" name="iot bot demo">
            <a:hlinkClick r:id="" action="ppaction://media"/>
            <a:extLst>
              <a:ext uri="{FF2B5EF4-FFF2-40B4-BE49-F238E27FC236}">
                <a16:creationId xmlns:a16="http://schemas.microsoft.com/office/drawing/2014/main" id="{0AC1AEBD-18A7-0C5F-ED42-7FC0C5313E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73000" y="2687585"/>
            <a:ext cx="2805819" cy="6235153"/>
          </a:xfrm>
          <a:prstGeom prst="rect">
            <a:avLst/>
          </a:prstGeom>
        </p:spPr>
      </p:pic>
      <p:pic>
        <p:nvPicPr>
          <p:cNvPr id="7" name="iot panoramica demo">
            <a:hlinkClick r:id="" action="ppaction://media"/>
            <a:extLst>
              <a:ext uri="{FF2B5EF4-FFF2-40B4-BE49-F238E27FC236}">
                <a16:creationId xmlns:a16="http://schemas.microsoft.com/office/drawing/2014/main" id="{B4EDAB2A-98AF-B33E-179C-7DEFE06223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14600" y="2687585"/>
            <a:ext cx="7699879" cy="4331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9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>
                <a:solidFill>
                  <a:srgbClr val="C1C1BF"/>
                </a:solidFill>
                <a:latin typeface="Forum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94327" y="8546553"/>
            <a:ext cx="6022866" cy="48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 panose="020B0604020202020204" charset="0"/>
              </a:rPr>
              <a:t>simulazione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intrusione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88340" y="8566924"/>
            <a:ext cx="6022866" cy="48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demo aggiornamento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valori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</p:txBody>
      </p:sp>
      <p:pic>
        <p:nvPicPr>
          <p:cNvPr id="7" name="mkr allarme demo">
            <a:hlinkClick r:id="" action="ppaction://media"/>
            <a:extLst>
              <a:ext uri="{FF2B5EF4-FFF2-40B4-BE49-F238E27FC236}">
                <a16:creationId xmlns:a16="http://schemas.microsoft.com/office/drawing/2014/main" id="{2EA0A713-9C13-8CDC-8549-497D3ABC4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748683"/>
            <a:ext cx="4315521" cy="4315521"/>
          </a:xfrm>
          <a:prstGeom prst="rect">
            <a:avLst/>
          </a:prstGeom>
        </p:spPr>
      </p:pic>
      <p:pic>
        <p:nvPicPr>
          <p:cNvPr id="8" name="mcu sensori demo">
            <a:hlinkClick r:id="" action="ppaction://media"/>
            <a:extLst>
              <a:ext uri="{FF2B5EF4-FFF2-40B4-BE49-F238E27FC236}">
                <a16:creationId xmlns:a16="http://schemas.microsoft.com/office/drawing/2014/main" id="{1C804387-2B8B-EEF4-67D0-16F576EC92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9400" y="2752147"/>
            <a:ext cx="4315521" cy="4315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2595" y="923925"/>
            <a:ext cx="15399757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CONSIDERAZIONI FINALI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2595" y="2440033"/>
            <a:ext cx="15399758" cy="59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miglioramenti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l'auto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-refresh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non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abbiano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impostazioni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per il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ma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vengano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impostate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tramite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app o con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schermo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con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tastiera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integrato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grafici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con lo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storico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dell’andamento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temperatura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umidità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in cui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l'utente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scegliere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soglie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Effettuare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un ping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periodico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parte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page per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sapere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se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ancora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collegate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Limitazioni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A causa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compatibilità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con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librerie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modalità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sleep è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disponibile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solo per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MCU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L'api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mostra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solo il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corrente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località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hardcoded (MASSA)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notifiche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potrebbero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non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essere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immediate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timesleep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3 secondi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sulla</a:t>
            </a:r>
            <a:r>
              <a:rPr lang="en-US" sz="2753">
                <a:solidFill>
                  <a:srgbClr val="C1C1BF"/>
                </a:solidFill>
                <a:latin typeface="Forum" panose="020B0604020202020204" charset="0"/>
              </a:rPr>
              <a:t> web page)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87572" y="2413872"/>
            <a:ext cx="3778234" cy="67168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38259" y="3168561"/>
            <a:ext cx="7699879" cy="534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caso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d'uso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scelto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questo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secondo assignment è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monitoraggio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stoccaggio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azienda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vinicola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proprietario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dell'azienda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può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decidere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acquistare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due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ciascuna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edificio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cui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montati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l'acquisizione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Esse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gestite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attraverso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web app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ne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permette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settaggio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visualizzazione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acquisiti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CASO D'USO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742" r="1173" b="2008"/>
          <a:stretch>
            <a:fillRect/>
          </a:stretch>
        </p:blipFill>
        <p:spPr>
          <a:xfrm>
            <a:off x="10802867" y="2807558"/>
            <a:ext cx="5835087" cy="4671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67430" y="4751777"/>
            <a:ext cx="905961" cy="783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25686" y="3905439"/>
            <a:ext cx="846338" cy="8463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CASO D'USO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3442" y="2588734"/>
            <a:ext cx="7699879" cy="582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Per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struttura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NodeMCU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ESP8266) 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ritenuto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presente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assicurare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sanità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mosto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inoltre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inserito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monitorare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eventuali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Per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struttura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stoccaggio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(Arduino  MKR1000)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ritenuto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installare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sicurezza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essendo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prodotto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conservato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cantina ad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stabili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rilevata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l'eventuale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intrusione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nell'edificio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disattivabile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) e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eventuali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5362" t="13901" r="7161" b="22828"/>
          <a:stretch>
            <a:fillRect/>
          </a:stretch>
        </p:blipFill>
        <p:spPr>
          <a:xfrm>
            <a:off x="10259670" y="2380844"/>
            <a:ext cx="6348918" cy="34439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24418" y="6190652"/>
            <a:ext cx="6425167" cy="33466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2595" y="4103546"/>
            <a:ext cx="7183929" cy="339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Modulo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(KY‑015)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Modulo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(KY‐026)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Led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giallo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rosso standard  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Resistenze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220 Ohm [x2]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Cavi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jumper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breadboar</a:t>
            </a:r>
            <a:endParaRPr lang="en-US" sz="2742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82595" y="923925"/>
            <a:ext cx="13154713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703" dirty="0">
                <a:solidFill>
                  <a:srgbClr val="C1C1BF"/>
                </a:solidFill>
                <a:latin typeface="Forum"/>
              </a:rPr>
              <a:t>MATERIALI: NODEMCU ESP8266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23378"/>
          <a:stretch>
            <a:fillRect/>
          </a:stretch>
        </p:blipFill>
        <p:spPr>
          <a:xfrm>
            <a:off x="10253673" y="2406747"/>
            <a:ext cx="6395911" cy="36755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2595" y="923925"/>
            <a:ext cx="13154713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703" dirty="0">
                <a:solidFill>
                  <a:srgbClr val="C1C1BF"/>
                </a:solidFill>
                <a:latin typeface="Forum"/>
              </a:rPr>
              <a:t>MATERIALI: ARDUINO MKR1000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8322" y="3177780"/>
            <a:ext cx="6862756" cy="436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sensore di rilevazione della fiamma (KY‐026)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sensore evitamento ostacoli (KY‐032)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bottone (KY‑004) 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Led colorati [x4]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Resistenze 220 Ohm [x4]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Resistenza 200 Ohm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Cavi jumper e breadboar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24418" y="6408114"/>
            <a:ext cx="6425167" cy="31292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28953" y="2876880"/>
            <a:ext cx="5839999" cy="45336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2595" y="2464789"/>
            <a:ext cx="7561405" cy="58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4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vengono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collegate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all'alimentazione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interno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hanno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necessarie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raccogliere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collegati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impostazioni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la rete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essendo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stessa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casa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produttrice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conoscono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topic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MQtt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cui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porsi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ascolto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(gmadotto1/general)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aspettare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l'ack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scrivere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sul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topic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predisposto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(gmadotto1/data).</a:t>
            </a:r>
          </a:p>
          <a:p>
            <a:pPr algn="just">
              <a:lnSpc>
                <a:spcPts val="3854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L'azienda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produttrice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disposizione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 app per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settaggio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tramite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l'inserimento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Mac Address.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399758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10873" y="2531464"/>
            <a:ext cx="6071480" cy="57780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2595" y="2464789"/>
            <a:ext cx="7561405" cy="6343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Una volta che le schede vengono inserite viene dato loro il permesso di scrivere sul topic dei dati ed i messaggi che vengono inviati vengono parsati dalla web app e inviati al db MySQL.</a:t>
            </a:r>
          </a:p>
          <a:p>
            <a:pPr algn="just">
              <a:lnSpc>
                <a:spcPts val="3854"/>
              </a:lnSpc>
            </a:pPr>
            <a:endParaRPr lang="en-US" sz="2753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La stessa fa query al db per aggiornare la pagina e restituire lo stato corrente del sistema ed eventuali allarmi.</a:t>
            </a:r>
          </a:p>
          <a:p>
            <a:pPr algn="just">
              <a:lnSpc>
                <a:spcPts val="3854"/>
              </a:lnSpc>
            </a:pPr>
            <a:endParaRPr lang="en-US" sz="2753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La scrittura dei sensori di allarme avviene ad ogni cambiamento di stato invece quelli di rilevazione ogni 10s e il db si svuota ogni 1000 record per non venir intasato.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468995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15399758" cy="436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soglie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seguenti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booleani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)</a:t>
            </a: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Prossimità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Nessun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Tranquillo</a:t>
            </a: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Errore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-&gt;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Problema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sensore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13237" y="2969457"/>
            <a:ext cx="7569547" cy="388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496" lvl="1" indent="-297248" algn="just">
              <a:lnSpc>
                <a:spcPts val="3855"/>
              </a:lnSpc>
              <a:spcBef>
                <a:spcPct val="0"/>
              </a:spcBef>
              <a:buFont typeface="Arial"/>
              <a:buChar char="•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rilevazione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 ≤ 24 °C 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tutto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ok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&gt; 24°C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ventole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attive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Umidità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≤ 70%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Tutto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ok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&gt;70% 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Umidita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'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deumidificazione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Errore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Problema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al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sensore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ARCHITETTURA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74842" y="2674979"/>
            <a:ext cx="8389406" cy="60776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121" y="2608304"/>
            <a:ext cx="6034980" cy="145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Schema ad alto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livello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cui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mostrati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componenti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come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algn="just">
              <a:lnSpc>
                <a:spcPts val="3855"/>
              </a:lnSpc>
              <a:spcBef>
                <a:spcPct val="0"/>
              </a:spcBef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interagiscono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1487</Words>
  <Application>Microsoft Office PowerPoint</Application>
  <PresentationFormat>Personalizzato</PresentationFormat>
  <Paragraphs>190</Paragraphs>
  <Slides>18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Calibri</vt:lpstr>
      <vt:lpstr>Arimo</vt:lpstr>
      <vt:lpstr>Ebrima</vt:lpstr>
      <vt:lpstr>Arial</vt:lpstr>
      <vt:lpstr>Courier New</vt:lpstr>
      <vt:lpstr>Forum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Stazione di Controllo Vigna 2.0</dc:title>
  <cp:lastModifiedBy>g.madotto1@campus.unimib.it</cp:lastModifiedBy>
  <cp:revision>13</cp:revision>
  <dcterms:created xsi:type="dcterms:W3CDTF">2006-08-16T00:00:00Z</dcterms:created>
  <dcterms:modified xsi:type="dcterms:W3CDTF">2022-06-18T22:28:46Z</dcterms:modified>
  <dc:identifier>DAFBuqDRGI4</dc:identifier>
</cp:coreProperties>
</file>